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media/image9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338" r:id="rId5"/>
    <p:sldId id="339" r:id="rId6"/>
    <p:sldId id="350" r:id="rId7"/>
    <p:sldId id="340" r:id="rId8"/>
    <p:sldId id="341" r:id="rId9"/>
    <p:sldId id="342" r:id="rId10"/>
    <p:sldId id="346" r:id="rId11"/>
    <p:sldId id="343" r:id="rId12"/>
    <p:sldId id="347" r:id="rId13"/>
    <p:sldId id="348" r:id="rId14"/>
    <p:sldId id="349" r:id="rId15"/>
    <p:sldId id="266" r:id="rId16"/>
    <p:sldId id="34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D43C-B9ED-02E1-B03B-8224CE298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AC3CB-EE8C-28E7-F046-B26648E19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9122-1406-53C8-3C15-A8E9BFAE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41FD7-C437-E79C-AAF6-3B41649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AA383-C6EC-2EF1-BC30-1B040C56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7F8D-8DCC-9C42-A8BB-B114585F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4F549-09E2-9E2F-DCB3-EE962AAF2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C176A-2029-CCCD-6AEC-593BAA1E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37EA-D32F-912D-C665-3AA8D953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B186-6677-82E6-8CAA-688898D9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4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79EAA-2042-5E18-AB7A-C044F624A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21BC1-D66E-E951-48EF-DE549BEEB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0E7DA-74CC-6235-F12D-AD9A243AE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5DA9-B270-4E8B-4F66-BD373755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A3ADF-6ECE-B60E-B3EE-33B9C8A1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7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5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00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7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9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2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CAE0-E976-8A96-D772-4CC2800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8F01-2701-A1E6-4A63-BF280BEB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B4FF0-5B22-6CDE-B90F-A5E34F93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BA4AE-9EB7-3587-C26D-1E9145E7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C36E-445C-0676-CDE8-142642F4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4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15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95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4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18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4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24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8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59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EF06-31AE-F213-1881-83274B7F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3FF6D-5156-F8A1-17D6-474503BDC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E0A-37F1-1D0B-9487-30EFB940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FD405-19B7-ACA8-3C74-B315C714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7F31-ACBD-7ED5-24C3-9D283AB1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93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27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93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904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C6D9-6001-1885-61F0-A84480C2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206D-CECD-B8B4-59CB-8304F91E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ADBED-F13C-5A22-68B6-0F262099D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6F238-5779-7A67-B7B0-1743EBE0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527CA-9259-B60A-50BE-36A24916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FC5A5-D3D5-FE6D-4B77-0DFCF9D6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4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437-5888-0693-F323-A8CD44BA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7F1C-79BB-EA9D-CAE8-85BAC7AF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B0C76-DE8F-FCC1-3F74-AE7A97223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EBF7E-625E-02FC-3C63-3044EADAA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F8F8B-B431-3A16-25DF-BF011AF68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972D7-6D0C-5490-31B6-AE2F97FD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C38F5-82FA-2947-8740-DB1E3D6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90558-0EB9-2241-F021-A5214BC7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7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CBF3-DB72-4B7D-CBF3-0D14007E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CFE92-4A31-52F2-88D5-9C0401F9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3B797-BCF9-3B0B-9E0E-75EC7BA5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8F60E-69E8-69B8-C06C-D7A9AA4D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5EE1B-BEA5-0C4B-1073-3AC36E50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8732D-589D-D1C7-E5D2-371D375A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C943-AA27-733D-8ABF-C40D3117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5335-68CD-3328-C832-63F09DFD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8AC6-21BA-A846-2C72-72CC42A0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E7408-AFED-36C3-CF14-05692ECA8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C4B54-56E9-4950-25D9-C36D8CCE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075C7-C54C-81A6-3ABC-252CBFD1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D9BD-5465-2420-79D7-D4765701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3183-C5D1-4851-30D5-CD812831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ADA57-EBA8-F32E-B91E-064EE90D4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3EF7-4BEC-B3C2-3C2E-72242807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752F8-2730-A71F-815E-9B64EA9E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FB60E-0DB2-7D4C-95E6-CD9D1E7D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E2404-54F8-1BDD-3B16-FCD32EC1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2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66BB8-039B-C0E0-EF13-15F711C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5020F-774F-0D48-91EB-4404BC643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7CB2C-B9D6-5871-9EC4-1BB13F028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00C13-1881-412A-9D33-79C9C9E73B15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BF94-5C3A-52EF-BE1C-9407DD4DA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6585C-A6A4-D057-73A0-E387AED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6B9D4-2F45-49BD-B7D8-51811E74C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8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assan1609/Encryption-and-Decryption-of-Secret-Data-by-Forming-Cipher-Text/blob/main/EncryptionImage.m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RHassan1609/Encryption-and-Decryption-of-Secret-Data-by-Forming-Cipher-Text/blob/main/EncryptionText.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 descr="A computer screen with a lock and numbers&#10;&#10;Description automatically generated">
            <a:extLst>
              <a:ext uri="{FF2B5EF4-FFF2-40B4-BE49-F238E27FC236}">
                <a16:creationId xmlns:a16="http://schemas.microsoft.com/office/drawing/2014/main" id="{DB5AA785-7338-8118-EB99-65378A86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r="31686" b="1"/>
          <a:stretch/>
        </p:blipFill>
        <p:spPr>
          <a:xfrm>
            <a:off x="3415768" y="10"/>
            <a:ext cx="87762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079" y="1415846"/>
            <a:ext cx="2758489" cy="3692028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>
                <a:latin typeface="Aharoni" panose="02010803020104030203" pitchFamily="2" charset="-79"/>
                <a:cs typeface="Aharoni" panose="02010803020104030203" pitchFamily="2" charset="-79"/>
              </a:rPr>
              <a:t>Encryption and Decryption of Secret Data by Forming Cipher Text</a:t>
            </a:r>
          </a:p>
        </p:txBody>
      </p:sp>
    </p:spTree>
    <p:extLst>
      <p:ext uri="{BB962C8B-B14F-4D97-AF65-F5344CB8AC3E}">
        <p14:creationId xmlns:p14="http://schemas.microsoft.com/office/powerpoint/2010/main" val="39683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625A8-BABD-99E6-B6ED-93B8DD46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EF3F5D-9236-1941-A882-1B88A66A01A7}"/>
              </a:ext>
            </a:extLst>
          </p:cNvPr>
          <p:cNvSpPr txBox="1"/>
          <p:nvPr/>
        </p:nvSpPr>
        <p:spPr>
          <a:xfrm>
            <a:off x="5859517" y="2443867"/>
            <a:ext cx="6096000" cy="84324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endParaRPr lang="en-MY" sz="3800" b="1" spc="-113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defTabSz="685800">
              <a:lnSpc>
                <a:spcPct val="70000"/>
              </a:lnSpc>
              <a:defRPr/>
            </a:pPr>
            <a:r>
              <a:rPr lang="en-MY" sz="3000" b="1" spc="-113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Set Key Length = Text Length</a:t>
            </a:r>
            <a:endParaRPr lang="en-GB" sz="3000" b="1" spc="-113">
              <a:solidFill>
                <a:schemeClr val="accent6">
                  <a:lumMod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DC8A12-AC8A-CA53-8DC1-7E4F6B01F8B8}"/>
              </a:ext>
            </a:extLst>
          </p:cNvPr>
          <p:cNvSpPr txBox="1">
            <a:spLocks/>
          </p:cNvSpPr>
          <p:nvPr/>
        </p:nvSpPr>
        <p:spPr>
          <a:xfrm>
            <a:off x="5859517" y="1417773"/>
            <a:ext cx="3932903" cy="133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9426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FC1F74-178C-9917-D694-5CBFC749EBAB}"/>
              </a:ext>
            </a:extLst>
          </p:cNvPr>
          <p:cNvSpPr txBox="1"/>
          <p:nvPr/>
        </p:nvSpPr>
        <p:spPr>
          <a:xfrm>
            <a:off x="1838632" y="4243171"/>
            <a:ext cx="8264013" cy="105868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endParaRPr lang="en-MY" sz="3000" b="1" spc="-113">
              <a:solidFill>
                <a:schemeClr val="accent6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defTabSz="685800">
              <a:lnSpc>
                <a:spcPct val="70000"/>
              </a:lnSpc>
              <a:defRPr/>
            </a:pPr>
            <a:r>
              <a:rPr lang="en-US" sz="280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Cipher(x) = Vigenere (Key(x), Text(x))</a:t>
            </a:r>
          </a:p>
          <a:p>
            <a:pPr defTabSz="685800">
              <a:lnSpc>
                <a:spcPct val="70000"/>
              </a:lnSpc>
              <a:defRPr/>
            </a:pPr>
            <a:endParaRPr lang="en-GB" sz="3000" b="1" spc="-113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7EBFC8-E0A2-3CEA-D9C8-32F34F7AFDE3}"/>
              </a:ext>
            </a:extLst>
          </p:cNvPr>
          <p:cNvSpPr txBox="1">
            <a:spLocks/>
          </p:cNvSpPr>
          <p:nvPr/>
        </p:nvSpPr>
        <p:spPr>
          <a:xfrm>
            <a:off x="1838632" y="3317750"/>
            <a:ext cx="5122607" cy="133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Step 3 (Encryption)</a:t>
            </a:r>
          </a:p>
        </p:txBody>
      </p:sp>
    </p:spTree>
    <p:extLst>
      <p:ext uri="{BB962C8B-B14F-4D97-AF65-F5344CB8AC3E}">
        <p14:creationId xmlns:p14="http://schemas.microsoft.com/office/powerpoint/2010/main" val="39688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69193-E134-419A-030C-90CADF97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FCC96C-2CA6-1757-3BB0-FDD7BF9AA425}"/>
              </a:ext>
            </a:extLst>
          </p:cNvPr>
          <p:cNvSpPr txBox="1"/>
          <p:nvPr/>
        </p:nvSpPr>
        <p:spPr>
          <a:xfrm>
            <a:off x="1814051" y="4184177"/>
            <a:ext cx="8264013" cy="1349537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endParaRPr lang="en-MY" sz="3000" b="1" spc="-113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defTabSz="685800">
              <a:lnSpc>
                <a:spcPct val="70000"/>
              </a:lnSpc>
              <a:defRPr/>
            </a:pPr>
            <a:r>
              <a:rPr lang="en-US" sz="300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  <a:ea typeface="SimHei" panose="020B0503020204020204" pitchFamily="49" charset="-122"/>
              </a:rPr>
              <a:t>Text(x) = Cipher(x) – key(x) +1</a:t>
            </a:r>
          </a:p>
          <a:p>
            <a:pPr defTabSz="685800">
              <a:lnSpc>
                <a:spcPct val="70000"/>
              </a:lnSpc>
              <a:defRPr/>
            </a:pPr>
            <a:endParaRPr lang="en-US" sz="2500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defTabSz="685800">
              <a:lnSpc>
                <a:spcPct val="70000"/>
              </a:lnSpc>
              <a:defRPr/>
            </a:pPr>
            <a:endParaRPr lang="en-GB" sz="3000" b="1" spc="-113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9F15D3-03E5-3B9D-3798-1FBC05B0FA20}"/>
              </a:ext>
            </a:extLst>
          </p:cNvPr>
          <p:cNvSpPr txBox="1">
            <a:spLocks/>
          </p:cNvSpPr>
          <p:nvPr/>
        </p:nvSpPr>
        <p:spPr>
          <a:xfrm>
            <a:off x="1838632" y="3317750"/>
            <a:ext cx="4635910" cy="133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Step 4 (Decryption)</a:t>
            </a:r>
          </a:p>
        </p:txBody>
      </p:sp>
    </p:spTree>
    <p:extLst>
      <p:ext uri="{BB962C8B-B14F-4D97-AF65-F5344CB8AC3E}">
        <p14:creationId xmlns:p14="http://schemas.microsoft.com/office/powerpoint/2010/main" val="256461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081274" cy="1489587"/>
          </a:xfrm>
        </p:spPr>
        <p:txBody>
          <a:bodyPr>
            <a:normAutofit fontScale="90000"/>
          </a:bodyPr>
          <a:lstStyle/>
          <a:p>
            <a:r>
              <a:rPr lang="en-US" sz="6600">
                <a:latin typeface="Aharoni" panose="02010803020104030203" pitchFamily="2" charset="-79"/>
                <a:cs typeface="Aharoni" panose="02010803020104030203" pitchFamily="2" charset="-79"/>
              </a:rPr>
              <a:t>Implementation in </a:t>
            </a:r>
            <a:r>
              <a:rPr lang="en-US" sz="660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endParaRPr lang="en-US" sz="66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Content Placeholder 5" descr="A blue and orange curved object&#10;&#10;Description automatically generated with medium confidence">
            <a:extLst>
              <a:ext uri="{FF2B5EF4-FFF2-40B4-BE49-F238E27FC236}">
                <a16:creationId xmlns:a16="http://schemas.microsoft.com/office/drawing/2014/main" id="{1568502D-BB16-6F8D-A058-10346A859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4" y="992187"/>
            <a:ext cx="5457889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79874-8643-8A73-C828-C86F9339D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77012"/>
            <a:ext cx="6622896" cy="3811588"/>
          </a:xfrm>
        </p:spPr>
        <p:txBody>
          <a:bodyPr/>
          <a:lstStyle/>
          <a:p>
            <a:r>
              <a:rPr lang="en-US" sz="2400" b="1">
                <a:latin typeface="Sitka Heading" panose="02000505000000020004" pitchFamily="2" charset="0"/>
              </a:rPr>
              <a:t>Image Encryption</a:t>
            </a:r>
          </a:p>
          <a:p>
            <a:r>
              <a:rPr lang="en-US"/>
              <a:t>Find the full code here: </a:t>
            </a:r>
            <a:r>
              <a:rPr lang="en-US" i="1">
                <a:hlinkClick r:id="rId3"/>
              </a:rPr>
              <a:t>https://github.com/RHassan1609/Encryption-and-Decryption-of-Secret-Data-by-Forming-Cipher-Text/blob/main/EncryptionImage.m</a:t>
            </a:r>
            <a:endParaRPr lang="en-US" i="1"/>
          </a:p>
          <a:p>
            <a:endParaRPr lang="en-US" i="1"/>
          </a:p>
          <a:p>
            <a:r>
              <a:rPr lang="en-US" sz="2400" b="1">
                <a:latin typeface="Sitka Heading" panose="02000505000000020004" pitchFamily="2" charset="0"/>
              </a:rPr>
              <a:t>Text Encryption</a:t>
            </a:r>
          </a:p>
          <a:p>
            <a:r>
              <a:rPr lang="en-US"/>
              <a:t>Find the full code here: </a:t>
            </a:r>
            <a:r>
              <a:rPr lang="en-US" i="1">
                <a:hlinkClick r:id="rId4"/>
              </a:rPr>
              <a:t>https://github.com/RHassan1609/Encryption-and-Decryption-of-Secret-Data-by-Forming-Cipher-Text/blob/main/EncryptionText.m</a:t>
            </a:r>
            <a:endParaRPr lang="en-US" i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06470-C29F-CF86-5913-2A7BFCC8158B}"/>
              </a:ext>
            </a:extLst>
          </p:cNvPr>
          <p:cNvCxnSpPr>
            <a:cxnSpLocks/>
          </p:cNvCxnSpPr>
          <p:nvPr/>
        </p:nvCxnSpPr>
        <p:spPr>
          <a:xfrm>
            <a:off x="839788" y="1946787"/>
            <a:ext cx="73898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1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piece of paper&#10;&#10;Description automatically generated">
            <a:extLst>
              <a:ext uri="{FF2B5EF4-FFF2-40B4-BE49-F238E27FC236}">
                <a16:creationId xmlns:a16="http://schemas.microsoft.com/office/drawing/2014/main" id="{7848CDEB-6DFA-D9CA-B2C5-BC4DB292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4625"/>
          <a:stretch/>
        </p:blipFill>
        <p:spPr>
          <a:xfrm>
            <a:off x="6229216" y="10"/>
            <a:ext cx="595446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485078-6FEF-272D-5BE2-6E6B8E1FB873}"/>
              </a:ext>
            </a:extLst>
          </p:cNvPr>
          <p:cNvGrpSpPr/>
          <p:nvPr/>
        </p:nvGrpSpPr>
        <p:grpSpPr>
          <a:xfrm>
            <a:off x="6094476" y="790953"/>
            <a:ext cx="3248351" cy="2323958"/>
            <a:chOff x="2851057" y="2446294"/>
            <a:chExt cx="2160490" cy="1713284"/>
          </a:xfrm>
          <a:solidFill>
            <a:srgbClr val="00B050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8" name="Freeform 45">
              <a:extLst>
                <a:ext uri="{FF2B5EF4-FFF2-40B4-BE49-F238E27FC236}">
                  <a16:creationId xmlns:a16="http://schemas.microsoft.com/office/drawing/2014/main" id="{31FBC35C-6C32-299A-EFA5-C32B0FECA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057" y="2446294"/>
              <a:ext cx="2160490" cy="1713284"/>
            </a:xfrm>
            <a:custGeom>
              <a:avLst/>
              <a:gdLst>
                <a:gd name="T0" fmla="*/ 0 w 963"/>
                <a:gd name="T1" fmla="*/ 608 h 764"/>
                <a:gd name="T2" fmla="*/ 0 w 963"/>
                <a:gd name="T3" fmla="*/ 155 h 764"/>
                <a:gd name="T4" fmla="*/ 156 w 963"/>
                <a:gd name="T5" fmla="*/ 0 h 764"/>
                <a:gd name="T6" fmla="*/ 609 w 963"/>
                <a:gd name="T7" fmla="*/ 0 h 764"/>
                <a:gd name="T8" fmla="*/ 764 w 963"/>
                <a:gd name="T9" fmla="*/ 155 h 764"/>
                <a:gd name="T10" fmla="*/ 764 w 963"/>
                <a:gd name="T11" fmla="*/ 502 h 764"/>
                <a:gd name="T12" fmla="*/ 963 w 963"/>
                <a:gd name="T13" fmla="*/ 466 h 764"/>
                <a:gd name="T14" fmla="*/ 764 w 963"/>
                <a:gd name="T15" fmla="*/ 612 h 764"/>
                <a:gd name="T16" fmla="*/ 609 w 963"/>
                <a:gd name="T17" fmla="*/ 764 h 764"/>
                <a:gd name="T18" fmla="*/ 156 w 963"/>
                <a:gd name="T19" fmla="*/ 764 h 764"/>
                <a:gd name="T20" fmla="*/ 0 w 963"/>
                <a:gd name="T21" fmla="*/ 60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3" h="764">
                  <a:moveTo>
                    <a:pt x="0" y="608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94" y="0"/>
                    <a:pt x="764" y="70"/>
                    <a:pt x="764" y="155"/>
                  </a:cubicBezTo>
                  <a:cubicBezTo>
                    <a:pt x="764" y="502"/>
                    <a:pt x="764" y="502"/>
                    <a:pt x="764" y="502"/>
                  </a:cubicBezTo>
                  <a:cubicBezTo>
                    <a:pt x="963" y="466"/>
                    <a:pt x="963" y="466"/>
                    <a:pt x="963" y="466"/>
                  </a:cubicBezTo>
                  <a:cubicBezTo>
                    <a:pt x="764" y="612"/>
                    <a:pt x="764" y="612"/>
                    <a:pt x="764" y="612"/>
                  </a:cubicBezTo>
                  <a:cubicBezTo>
                    <a:pt x="762" y="696"/>
                    <a:pt x="693" y="764"/>
                    <a:pt x="609" y="764"/>
                  </a:cubicBezTo>
                  <a:cubicBezTo>
                    <a:pt x="156" y="764"/>
                    <a:pt x="156" y="764"/>
                    <a:pt x="156" y="764"/>
                  </a:cubicBezTo>
                  <a:cubicBezTo>
                    <a:pt x="70" y="764"/>
                    <a:pt x="0" y="694"/>
                    <a:pt x="0" y="608"/>
                  </a:cubicBezTo>
                  <a:close/>
                </a:path>
              </a:pathLst>
            </a:custGeom>
            <a:grpFill/>
            <a:ln w="444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156C9F-43AC-1E85-8D91-D9FF4EECC26E}"/>
                </a:ext>
              </a:extLst>
            </p:cNvPr>
            <p:cNvSpPr/>
            <p:nvPr/>
          </p:nvSpPr>
          <p:spPr>
            <a:xfrm>
              <a:off x="3128929" y="2803213"/>
              <a:ext cx="1226342" cy="111181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886968">
                <a:spcAft>
                  <a:spcPts val="600"/>
                </a:spcAft>
                <a:defRPr/>
              </a:pPr>
              <a:r>
                <a:rPr lang="en-US" sz="2300" b="1" i="1" kern="1200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Can Encrypt Almost All Types of Input Data</a:t>
              </a:r>
              <a:endParaRPr kumimoji="0" lang="en-US" sz="23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Heading" panose="02000505000000020004" pitchFamily="2" charset="0"/>
                <a:ea typeface="Source Sans Pro Light" panose="020B0403030403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17314E-5B67-397F-CA0E-79F5AC627153}"/>
              </a:ext>
            </a:extLst>
          </p:cNvPr>
          <p:cNvGrpSpPr/>
          <p:nvPr/>
        </p:nvGrpSpPr>
        <p:grpSpPr>
          <a:xfrm>
            <a:off x="8795330" y="790953"/>
            <a:ext cx="3248352" cy="2323961"/>
            <a:chOff x="7165627" y="2342020"/>
            <a:chExt cx="2160490" cy="1921832"/>
          </a:xfrm>
          <a:solidFill>
            <a:srgbClr val="00B050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5" name="Freeform 38">
              <a:extLst>
                <a:ext uri="{FF2B5EF4-FFF2-40B4-BE49-F238E27FC236}">
                  <a16:creationId xmlns:a16="http://schemas.microsoft.com/office/drawing/2014/main" id="{E460F7ED-DF91-390A-2ED7-34CF2AE4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627" y="2342020"/>
              <a:ext cx="2160490" cy="1921832"/>
            </a:xfrm>
            <a:custGeom>
              <a:avLst/>
              <a:gdLst>
                <a:gd name="T0" fmla="*/ 963 w 963"/>
                <a:gd name="T1" fmla="*/ 155 h 764"/>
                <a:gd name="T2" fmla="*/ 963 w 963"/>
                <a:gd name="T3" fmla="*/ 608 h 764"/>
                <a:gd name="T4" fmla="*/ 807 w 963"/>
                <a:gd name="T5" fmla="*/ 764 h 764"/>
                <a:gd name="T6" fmla="*/ 354 w 963"/>
                <a:gd name="T7" fmla="*/ 764 h 764"/>
                <a:gd name="T8" fmla="*/ 199 w 963"/>
                <a:gd name="T9" fmla="*/ 608 h 764"/>
                <a:gd name="T10" fmla="*/ 199 w 963"/>
                <a:gd name="T11" fmla="*/ 262 h 764"/>
                <a:gd name="T12" fmla="*/ 0 w 963"/>
                <a:gd name="T13" fmla="*/ 298 h 764"/>
                <a:gd name="T14" fmla="*/ 199 w 963"/>
                <a:gd name="T15" fmla="*/ 152 h 764"/>
                <a:gd name="T16" fmla="*/ 354 w 963"/>
                <a:gd name="T17" fmla="*/ 0 h 764"/>
                <a:gd name="T18" fmla="*/ 807 w 963"/>
                <a:gd name="T19" fmla="*/ 0 h 764"/>
                <a:gd name="T20" fmla="*/ 963 w 963"/>
                <a:gd name="T21" fmla="*/ 15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3" h="764">
                  <a:moveTo>
                    <a:pt x="963" y="155"/>
                  </a:moveTo>
                  <a:cubicBezTo>
                    <a:pt x="963" y="608"/>
                    <a:pt x="963" y="608"/>
                    <a:pt x="963" y="608"/>
                  </a:cubicBezTo>
                  <a:cubicBezTo>
                    <a:pt x="963" y="694"/>
                    <a:pt x="893" y="764"/>
                    <a:pt x="807" y="764"/>
                  </a:cubicBezTo>
                  <a:cubicBezTo>
                    <a:pt x="354" y="764"/>
                    <a:pt x="354" y="764"/>
                    <a:pt x="354" y="764"/>
                  </a:cubicBezTo>
                  <a:cubicBezTo>
                    <a:pt x="269" y="764"/>
                    <a:pt x="199" y="694"/>
                    <a:pt x="199" y="608"/>
                  </a:cubicBezTo>
                  <a:cubicBezTo>
                    <a:pt x="199" y="262"/>
                    <a:pt x="199" y="262"/>
                    <a:pt x="199" y="262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1" y="68"/>
                    <a:pt x="270" y="0"/>
                    <a:pt x="35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93" y="0"/>
                    <a:pt x="963" y="70"/>
                    <a:pt x="963" y="155"/>
                  </a:cubicBezTo>
                  <a:close/>
                </a:path>
              </a:pathLst>
            </a:custGeom>
            <a:grpFill/>
            <a:ln w="444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E72CF-A503-A126-A225-FBCD0D7FBF2D}"/>
                </a:ext>
              </a:extLst>
            </p:cNvPr>
            <p:cNvSpPr/>
            <p:nvPr/>
          </p:nvSpPr>
          <p:spPr>
            <a:xfrm>
              <a:off x="7892205" y="2742384"/>
              <a:ext cx="1121461" cy="124714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786384">
                <a:spcAft>
                  <a:spcPts val="600"/>
                </a:spcAft>
                <a:defRPr/>
              </a:pPr>
              <a:r>
                <a:rPr lang="en-US" sz="2300" b="1" i="1" kern="1200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No Specific Criterion Required for Input</a:t>
              </a:r>
              <a:endParaRPr kumimoji="0" lang="en-US" sz="23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Heading" panose="02000505000000020004" pitchFamily="2" charset="0"/>
                <a:ea typeface="Source Sans Pro Light" panose="020B0403030403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8A3368-1D9C-EB9B-C76F-D3A2E5702E13}"/>
              </a:ext>
            </a:extLst>
          </p:cNvPr>
          <p:cNvGrpSpPr/>
          <p:nvPr/>
        </p:nvGrpSpPr>
        <p:grpSpPr>
          <a:xfrm>
            <a:off x="7905135" y="2993924"/>
            <a:ext cx="2693836" cy="2947032"/>
            <a:chOff x="5167900" y="4111185"/>
            <a:chExt cx="1837094" cy="2365815"/>
          </a:xfrm>
          <a:solidFill>
            <a:srgbClr val="FF0000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61E5F68D-A170-AE4E-4B1B-930F57263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900" y="4111185"/>
              <a:ext cx="1837094" cy="2365815"/>
            </a:xfrm>
            <a:custGeom>
              <a:avLst/>
              <a:gdLst>
                <a:gd name="T0" fmla="*/ 609 w 764"/>
                <a:gd name="T1" fmla="*/ 963 h 963"/>
                <a:gd name="T2" fmla="*/ 156 w 764"/>
                <a:gd name="T3" fmla="*/ 963 h 963"/>
                <a:gd name="T4" fmla="*/ 0 w 764"/>
                <a:gd name="T5" fmla="*/ 807 h 963"/>
                <a:gd name="T6" fmla="*/ 0 w 764"/>
                <a:gd name="T7" fmla="*/ 354 h 963"/>
                <a:gd name="T8" fmla="*/ 156 w 764"/>
                <a:gd name="T9" fmla="*/ 199 h 963"/>
                <a:gd name="T10" fmla="*/ 502 w 764"/>
                <a:gd name="T11" fmla="*/ 199 h 963"/>
                <a:gd name="T12" fmla="*/ 466 w 764"/>
                <a:gd name="T13" fmla="*/ 0 h 963"/>
                <a:gd name="T14" fmla="*/ 612 w 764"/>
                <a:gd name="T15" fmla="*/ 199 h 963"/>
                <a:gd name="T16" fmla="*/ 764 w 764"/>
                <a:gd name="T17" fmla="*/ 354 h 963"/>
                <a:gd name="T18" fmla="*/ 764 w 764"/>
                <a:gd name="T19" fmla="*/ 807 h 963"/>
                <a:gd name="T20" fmla="*/ 609 w 764"/>
                <a:gd name="T21" fmla="*/ 963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4" h="963">
                  <a:moveTo>
                    <a:pt x="609" y="963"/>
                  </a:moveTo>
                  <a:cubicBezTo>
                    <a:pt x="156" y="963"/>
                    <a:pt x="156" y="963"/>
                    <a:pt x="156" y="963"/>
                  </a:cubicBezTo>
                  <a:cubicBezTo>
                    <a:pt x="70" y="963"/>
                    <a:pt x="0" y="893"/>
                    <a:pt x="0" y="80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268"/>
                    <a:pt x="70" y="199"/>
                    <a:pt x="156" y="199"/>
                  </a:cubicBezTo>
                  <a:cubicBezTo>
                    <a:pt x="502" y="199"/>
                    <a:pt x="502" y="199"/>
                    <a:pt x="502" y="199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612" y="199"/>
                    <a:pt x="612" y="199"/>
                    <a:pt x="612" y="199"/>
                  </a:cubicBezTo>
                  <a:cubicBezTo>
                    <a:pt x="696" y="201"/>
                    <a:pt x="764" y="270"/>
                    <a:pt x="764" y="354"/>
                  </a:cubicBezTo>
                  <a:cubicBezTo>
                    <a:pt x="764" y="807"/>
                    <a:pt x="764" y="807"/>
                    <a:pt x="764" y="807"/>
                  </a:cubicBezTo>
                  <a:cubicBezTo>
                    <a:pt x="764" y="893"/>
                    <a:pt x="694" y="963"/>
                    <a:pt x="609" y="963"/>
                  </a:cubicBezTo>
                  <a:close/>
                </a:path>
              </a:pathLst>
            </a:custGeom>
            <a:grpFill/>
            <a:ln w="444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D8D42F-27CC-2480-DC3D-93E2771D47ED}"/>
                </a:ext>
              </a:extLst>
            </p:cNvPr>
            <p:cNvSpPr/>
            <p:nvPr/>
          </p:nvSpPr>
          <p:spPr>
            <a:xfrm>
              <a:off x="5323693" y="5113277"/>
              <a:ext cx="1558913" cy="10006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804672">
                <a:spcAft>
                  <a:spcPts val="600"/>
                </a:spcAft>
                <a:defRPr/>
              </a:pPr>
              <a:r>
                <a:rPr lang="en-US" sz="2500" b="1" i="1" kern="1200">
                  <a:solidFill>
                    <a:schemeClr val="bg1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More Complex than Other Ciphers.</a:t>
              </a:r>
              <a:endPara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itka Heading" panose="02000505000000020004" pitchFamily="2" charset="0"/>
                <a:ea typeface="Source Sans Pro Light" panose="020B0403030403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6422DD-27F6-F458-0477-C7388E9EF241}"/>
              </a:ext>
            </a:extLst>
          </p:cNvPr>
          <p:cNvSpPr txBox="1">
            <a:spLocks/>
          </p:cNvSpPr>
          <p:nvPr/>
        </p:nvSpPr>
        <p:spPr>
          <a:xfrm>
            <a:off x="481492" y="2133511"/>
            <a:ext cx="6089201" cy="2323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Advantages</a:t>
            </a:r>
          </a:p>
          <a:p>
            <a:r>
              <a:rPr lang="en-US" sz="6500">
                <a:latin typeface="Aharoni" panose="02010803020104030203" pitchFamily="2" charset="-79"/>
                <a:cs typeface="Aharoni" panose="02010803020104030203" pitchFamily="2" charset="-79"/>
              </a:rPr>
              <a:t>&amp;</a:t>
            </a:r>
          </a:p>
          <a:p>
            <a:r>
              <a:rPr lang="en-US" sz="650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63754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907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9B462B1-37A9-5FAA-A37B-FE6E3909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2"/>
          <a:stretch/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49" y="1065862"/>
            <a:ext cx="4539716" cy="4726276"/>
          </a:xfrm>
        </p:spPr>
        <p:txBody>
          <a:bodyPr>
            <a:normAutofit/>
          </a:bodyPr>
          <a:lstStyle/>
          <a:p>
            <a:pPr algn="r"/>
            <a:r>
              <a:rPr lang="en-US" sz="6000">
                <a:ln w="22225">
                  <a:solidFill>
                    <a:srgbClr val="FFFFFF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Introduction to Cipher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3674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3653" y="1371600"/>
            <a:ext cx="2895002" cy="4726276"/>
          </a:xfrm>
        </p:spPr>
        <p:txBody>
          <a:bodyPr anchor="ctr">
            <a:normAutofit fontScale="92500"/>
          </a:bodyPr>
          <a:lstStyle/>
          <a:p>
            <a:r>
              <a:rPr lang="en-US" sz="24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 unit of cryptography.</a:t>
            </a: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 text before encryption, and cipher text after encryption.</a:t>
            </a: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Encrypted data can not be decrypted without knowing a secret key.</a:t>
            </a:r>
          </a:p>
          <a:p>
            <a:pPr marL="457200" indent="-457200">
              <a:buAutoNum type="arabicPeriod"/>
            </a:pPr>
            <a:endParaRPr lang="en-US" sz="17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4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6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Colorful math learning objects">
            <a:extLst>
              <a:ext uri="{FF2B5EF4-FFF2-40B4-BE49-F238E27FC236}">
                <a16:creationId xmlns:a16="http://schemas.microsoft.com/office/drawing/2014/main" id="{8B2B0B6D-0E85-F14F-1BB0-DD961C68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4" r="17278" b="-1"/>
          <a:stretch/>
        </p:blipFill>
        <p:spPr>
          <a:xfrm>
            <a:off x="3415768" y="10"/>
            <a:ext cx="87762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89" y="424118"/>
            <a:ext cx="5715807" cy="1899912"/>
          </a:xfrm>
        </p:spPr>
        <p:txBody>
          <a:bodyPr>
            <a:normAutofit/>
          </a:bodyPr>
          <a:lstStyle/>
          <a:p>
            <a:r>
              <a:rPr lang="en-US" sz="4500">
                <a:latin typeface="Aharoni" panose="02010803020104030203" pitchFamily="2" charset="-79"/>
                <a:cs typeface="Aharoni" panose="02010803020104030203" pitchFamily="2" charset="-79"/>
              </a:rPr>
              <a:t>Types of Cipher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9" y="2324030"/>
            <a:ext cx="3943350" cy="37427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  <a:t>Caeser Cipher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  <a:t>Substitution Cipher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  <a:t>Transposition Cipher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err="1">
                <a:latin typeface="Aharoni" panose="02010803020104030203" pitchFamily="2" charset="-79"/>
                <a:cs typeface="Aharoni" panose="02010803020104030203" pitchFamily="2" charset="-79"/>
              </a:rPr>
              <a:t>Vigenere</a:t>
            </a:r>
            <a: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  <a:t> Cipher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  <a:t>RSA Cipher</a:t>
            </a:r>
          </a:p>
          <a:p>
            <a:pPr marL="514350" indent="-514350">
              <a:buAutoNum type="arabicPeriod"/>
            </a:pPr>
            <a:endParaRPr lang="en-US" sz="17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4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42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5541803" y="2590699"/>
            <a:ext cx="1168907" cy="1439216"/>
            <a:chOff x="4314159" y="1457704"/>
            <a:chExt cx="3580144" cy="4408051"/>
          </a:xfrm>
        </p:grpSpPr>
        <p:sp>
          <p:nvSpPr>
            <p:cNvPr id="111" name="Freeform 8"/>
            <p:cNvSpPr>
              <a:spLocks/>
            </p:cNvSpPr>
            <p:nvPr/>
          </p:nvSpPr>
          <p:spPr bwMode="auto">
            <a:xfrm>
              <a:off x="4485847" y="1457704"/>
              <a:ext cx="1002515" cy="1227467"/>
            </a:xfrm>
            <a:custGeom>
              <a:avLst/>
              <a:gdLst>
                <a:gd name="T0" fmla="*/ 144 w 144"/>
                <a:gd name="T1" fmla="*/ 59 h 184"/>
                <a:gd name="T2" fmla="*/ 123 w 144"/>
                <a:gd name="T3" fmla="*/ 38 h 184"/>
                <a:gd name="T4" fmla="*/ 120 w 144"/>
                <a:gd name="T5" fmla="*/ 38 h 184"/>
                <a:gd name="T6" fmla="*/ 112 w 144"/>
                <a:gd name="T7" fmla="*/ 28 h 184"/>
                <a:gd name="T8" fmla="*/ 113 w 144"/>
                <a:gd name="T9" fmla="*/ 23 h 184"/>
                <a:gd name="T10" fmla="*/ 90 w 144"/>
                <a:gd name="T11" fmla="*/ 0 h 184"/>
                <a:gd name="T12" fmla="*/ 71 w 144"/>
                <a:gd name="T13" fmla="*/ 12 h 184"/>
                <a:gd name="T14" fmla="*/ 69 w 144"/>
                <a:gd name="T15" fmla="*/ 12 h 184"/>
                <a:gd name="T16" fmla="*/ 48 w 144"/>
                <a:gd name="T17" fmla="*/ 33 h 184"/>
                <a:gd name="T18" fmla="*/ 48 w 144"/>
                <a:gd name="T19" fmla="*/ 35 h 184"/>
                <a:gd name="T20" fmla="*/ 33 w 144"/>
                <a:gd name="T21" fmla="*/ 42 h 184"/>
                <a:gd name="T22" fmla="*/ 21 w 144"/>
                <a:gd name="T23" fmla="*/ 38 h 184"/>
                <a:gd name="T24" fmla="*/ 0 w 144"/>
                <a:gd name="T25" fmla="*/ 59 h 184"/>
                <a:gd name="T26" fmla="*/ 13 w 144"/>
                <a:gd name="T27" fmla="*/ 79 h 184"/>
                <a:gd name="T28" fmla="*/ 57 w 144"/>
                <a:gd name="T29" fmla="*/ 114 h 184"/>
                <a:gd name="T30" fmla="*/ 73 w 144"/>
                <a:gd name="T31" fmla="*/ 148 h 184"/>
                <a:gd name="T32" fmla="*/ 95 w 144"/>
                <a:gd name="T33" fmla="*/ 184 h 184"/>
                <a:gd name="T34" fmla="*/ 104 w 144"/>
                <a:gd name="T35" fmla="*/ 184 h 184"/>
                <a:gd name="T36" fmla="*/ 98 w 144"/>
                <a:gd name="T37" fmla="*/ 142 h 184"/>
                <a:gd name="T38" fmla="*/ 114 w 144"/>
                <a:gd name="T39" fmla="*/ 107 h 184"/>
                <a:gd name="T40" fmla="*/ 134 w 144"/>
                <a:gd name="T41" fmla="*/ 77 h 184"/>
                <a:gd name="T42" fmla="*/ 144 w 144"/>
                <a:gd name="T43" fmla="*/ 5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84">
                  <a:moveTo>
                    <a:pt x="144" y="59"/>
                  </a:moveTo>
                  <a:cubicBezTo>
                    <a:pt x="144" y="48"/>
                    <a:pt x="134" y="38"/>
                    <a:pt x="123" y="38"/>
                  </a:cubicBezTo>
                  <a:cubicBezTo>
                    <a:pt x="122" y="38"/>
                    <a:pt x="120" y="38"/>
                    <a:pt x="120" y="38"/>
                  </a:cubicBezTo>
                  <a:cubicBezTo>
                    <a:pt x="118" y="34"/>
                    <a:pt x="116" y="31"/>
                    <a:pt x="112" y="28"/>
                  </a:cubicBezTo>
                  <a:cubicBezTo>
                    <a:pt x="113" y="26"/>
                    <a:pt x="113" y="25"/>
                    <a:pt x="113" y="23"/>
                  </a:cubicBezTo>
                  <a:cubicBezTo>
                    <a:pt x="113" y="11"/>
                    <a:pt x="103" y="0"/>
                    <a:pt x="90" y="0"/>
                  </a:cubicBezTo>
                  <a:cubicBezTo>
                    <a:pt x="82" y="0"/>
                    <a:pt x="75" y="5"/>
                    <a:pt x="71" y="12"/>
                  </a:cubicBezTo>
                  <a:cubicBezTo>
                    <a:pt x="70" y="12"/>
                    <a:pt x="70" y="12"/>
                    <a:pt x="69" y="12"/>
                  </a:cubicBezTo>
                  <a:cubicBezTo>
                    <a:pt x="57" y="12"/>
                    <a:pt x="48" y="21"/>
                    <a:pt x="48" y="33"/>
                  </a:cubicBezTo>
                  <a:cubicBezTo>
                    <a:pt x="48" y="34"/>
                    <a:pt x="48" y="34"/>
                    <a:pt x="48" y="35"/>
                  </a:cubicBezTo>
                  <a:cubicBezTo>
                    <a:pt x="42" y="35"/>
                    <a:pt x="37" y="38"/>
                    <a:pt x="33" y="42"/>
                  </a:cubicBezTo>
                  <a:cubicBezTo>
                    <a:pt x="30" y="40"/>
                    <a:pt x="25" y="38"/>
                    <a:pt x="21" y="38"/>
                  </a:cubicBezTo>
                  <a:cubicBezTo>
                    <a:pt x="9" y="38"/>
                    <a:pt x="0" y="48"/>
                    <a:pt x="0" y="59"/>
                  </a:cubicBezTo>
                  <a:cubicBezTo>
                    <a:pt x="0" y="68"/>
                    <a:pt x="5" y="75"/>
                    <a:pt x="13" y="79"/>
                  </a:cubicBezTo>
                  <a:cubicBezTo>
                    <a:pt x="14" y="84"/>
                    <a:pt x="19" y="113"/>
                    <a:pt x="57" y="114"/>
                  </a:cubicBezTo>
                  <a:cubicBezTo>
                    <a:pt x="57" y="114"/>
                    <a:pt x="42" y="137"/>
                    <a:pt x="73" y="148"/>
                  </a:cubicBezTo>
                  <a:cubicBezTo>
                    <a:pt x="73" y="148"/>
                    <a:pt x="95" y="154"/>
                    <a:pt x="95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84"/>
                    <a:pt x="113" y="157"/>
                    <a:pt x="98" y="142"/>
                  </a:cubicBezTo>
                  <a:cubicBezTo>
                    <a:pt x="83" y="127"/>
                    <a:pt x="121" y="125"/>
                    <a:pt x="114" y="107"/>
                  </a:cubicBezTo>
                  <a:cubicBezTo>
                    <a:pt x="114" y="107"/>
                    <a:pt x="137" y="97"/>
                    <a:pt x="134" y="77"/>
                  </a:cubicBezTo>
                  <a:cubicBezTo>
                    <a:pt x="140" y="73"/>
                    <a:pt x="144" y="67"/>
                    <a:pt x="144" y="59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id-ID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4314159" y="3683572"/>
              <a:ext cx="3580144" cy="757432"/>
              <a:chOff x="3456780" y="3403600"/>
              <a:chExt cx="4667250" cy="98742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4265611" y="3403600"/>
                <a:ext cx="3049589" cy="98742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Snip Same Side Corner Rectangle 126"/>
              <p:cNvSpPr/>
              <p:nvPr/>
            </p:nvSpPr>
            <p:spPr>
              <a:xfrm>
                <a:off x="3456780" y="3403600"/>
                <a:ext cx="4667250" cy="17145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5129129" y="3870527"/>
              <a:ext cx="658187" cy="42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40021" y="3870527"/>
              <a:ext cx="658187" cy="42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934596" y="4470229"/>
              <a:ext cx="2339272" cy="6831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129129" y="4588421"/>
              <a:ext cx="658187" cy="42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440021" y="4588421"/>
              <a:ext cx="658187" cy="42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934596" y="5182604"/>
              <a:ext cx="2339272" cy="683151"/>
              <a:chOff x="4265611" y="5357813"/>
              <a:chExt cx="3049589" cy="890588"/>
            </a:xfrm>
            <a:solidFill>
              <a:schemeClr val="accent1"/>
            </a:solidFill>
          </p:grpSpPr>
          <p:sp>
            <p:nvSpPr>
              <p:cNvPr id="124" name="Rectangle 123"/>
              <p:cNvSpPr/>
              <p:nvPr/>
            </p:nvSpPr>
            <p:spPr>
              <a:xfrm>
                <a:off x="4265611" y="5357813"/>
                <a:ext cx="1131889" cy="8905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183311" y="5357813"/>
                <a:ext cx="1131889" cy="8905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9" name="Rectangle 118"/>
            <p:cNvSpPr/>
            <p:nvPr/>
          </p:nvSpPr>
          <p:spPr>
            <a:xfrm>
              <a:off x="5841200" y="5182604"/>
              <a:ext cx="526062" cy="68315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934594" y="5183970"/>
              <a:ext cx="868248" cy="6309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405619" y="5189129"/>
              <a:ext cx="868248" cy="6309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4406096" y="2172361"/>
              <a:ext cx="3396268" cy="1481984"/>
            </a:xfrm>
            <a:custGeom>
              <a:avLst/>
              <a:gdLst>
                <a:gd name="connsiteX0" fmla="*/ 2213770 w 4427540"/>
                <a:gd name="connsiteY0" fmla="*/ 0 h 1931987"/>
                <a:gd name="connsiteX1" fmla="*/ 4427540 w 4427540"/>
                <a:gd name="connsiteY1" fmla="*/ 1931987 h 1931987"/>
                <a:gd name="connsiteX2" fmla="*/ 0 w 4427540"/>
                <a:gd name="connsiteY2" fmla="*/ 1931987 h 1931987"/>
                <a:gd name="connsiteX3" fmla="*/ 688976 w 4427540"/>
                <a:gd name="connsiteY3" fmla="*/ 1330708 h 1931987"/>
                <a:gd name="connsiteX4" fmla="*/ 688976 w 4427540"/>
                <a:gd name="connsiteY4" fmla="*/ 585787 h 1931987"/>
                <a:gd name="connsiteX5" fmla="*/ 1236665 w 4427540"/>
                <a:gd name="connsiteY5" fmla="*/ 585787 h 1931987"/>
                <a:gd name="connsiteX6" fmla="*/ 1236665 w 4427540"/>
                <a:gd name="connsiteY6" fmla="*/ 852733 h 19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7540" h="1931987">
                  <a:moveTo>
                    <a:pt x="2213770" y="0"/>
                  </a:moveTo>
                  <a:lnTo>
                    <a:pt x="4427540" y="1931987"/>
                  </a:lnTo>
                  <a:lnTo>
                    <a:pt x="0" y="1931987"/>
                  </a:lnTo>
                  <a:lnTo>
                    <a:pt x="688976" y="1330708"/>
                  </a:lnTo>
                  <a:lnTo>
                    <a:pt x="688976" y="585787"/>
                  </a:lnTo>
                  <a:lnTo>
                    <a:pt x="1236665" y="585787"/>
                  </a:lnTo>
                  <a:lnTo>
                    <a:pt x="1236665" y="85273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34594" y="3442644"/>
              <a:ext cx="2339272" cy="99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1783373" y="1163346"/>
            <a:ext cx="8296117" cy="485902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r>
              <a:rPr lang="en-MY" sz="3300" b="1" spc="-113">
                <a:solidFill>
                  <a:prstClr val="black">
                    <a:lumMod val="65000"/>
                    <a:lumOff val="35000"/>
                  </a:prst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History</a:t>
            </a:r>
            <a:endParaRPr lang="en-US" sz="3600">
              <a:solidFill>
                <a:prstClr val="black"/>
              </a:solidFill>
              <a:latin typeface="Bodoni MT Black" panose="02070A03080606020203" pitchFamily="18" charset="0"/>
              <a:cs typeface="Aharoni" panose="02010803020104030203" pitchFamily="2" charset="-79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012557" y="5781350"/>
            <a:ext cx="1343816" cy="16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r>
              <a:rPr lang="en-MY" sz="600" spc="45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YOUR LOGO</a:t>
            </a:r>
            <a:endParaRPr lang="en-GB" sz="600" spc="45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877905" y="5718269"/>
            <a:ext cx="417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fld id="{935BBC0D-156C-474B-BE53-7DA8707D3EBF}" type="slidenum">
              <a:rPr 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pPr algn="ctr" defTabSz="685800">
                <a:defRPr/>
              </a:pPr>
              <a:t>5</a:t>
            </a:fld>
            <a:endParaRPr lang="en-US" sz="105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83374" y="2549316"/>
            <a:ext cx="2912700" cy="2127107"/>
            <a:chOff x="2851057" y="2446294"/>
            <a:chExt cx="2160490" cy="1713284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851057" y="2446294"/>
              <a:ext cx="2160490" cy="1713284"/>
            </a:xfrm>
            <a:custGeom>
              <a:avLst/>
              <a:gdLst>
                <a:gd name="T0" fmla="*/ 0 w 963"/>
                <a:gd name="T1" fmla="*/ 608 h 764"/>
                <a:gd name="T2" fmla="*/ 0 w 963"/>
                <a:gd name="T3" fmla="*/ 155 h 764"/>
                <a:gd name="T4" fmla="*/ 156 w 963"/>
                <a:gd name="T5" fmla="*/ 0 h 764"/>
                <a:gd name="T6" fmla="*/ 609 w 963"/>
                <a:gd name="T7" fmla="*/ 0 h 764"/>
                <a:gd name="T8" fmla="*/ 764 w 963"/>
                <a:gd name="T9" fmla="*/ 155 h 764"/>
                <a:gd name="T10" fmla="*/ 764 w 963"/>
                <a:gd name="T11" fmla="*/ 502 h 764"/>
                <a:gd name="T12" fmla="*/ 963 w 963"/>
                <a:gd name="T13" fmla="*/ 466 h 764"/>
                <a:gd name="T14" fmla="*/ 764 w 963"/>
                <a:gd name="T15" fmla="*/ 612 h 764"/>
                <a:gd name="T16" fmla="*/ 609 w 963"/>
                <a:gd name="T17" fmla="*/ 764 h 764"/>
                <a:gd name="T18" fmla="*/ 156 w 963"/>
                <a:gd name="T19" fmla="*/ 764 h 764"/>
                <a:gd name="T20" fmla="*/ 0 w 963"/>
                <a:gd name="T21" fmla="*/ 60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3" h="764">
                  <a:moveTo>
                    <a:pt x="0" y="608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70"/>
                    <a:pt x="70" y="0"/>
                    <a:pt x="156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694" y="0"/>
                    <a:pt x="764" y="70"/>
                    <a:pt x="764" y="155"/>
                  </a:cubicBezTo>
                  <a:cubicBezTo>
                    <a:pt x="764" y="502"/>
                    <a:pt x="764" y="502"/>
                    <a:pt x="764" y="502"/>
                  </a:cubicBezTo>
                  <a:cubicBezTo>
                    <a:pt x="963" y="466"/>
                    <a:pt x="963" y="466"/>
                    <a:pt x="963" y="466"/>
                  </a:cubicBezTo>
                  <a:cubicBezTo>
                    <a:pt x="764" y="612"/>
                    <a:pt x="764" y="612"/>
                    <a:pt x="764" y="612"/>
                  </a:cubicBezTo>
                  <a:cubicBezTo>
                    <a:pt x="762" y="696"/>
                    <a:pt x="693" y="764"/>
                    <a:pt x="609" y="764"/>
                  </a:cubicBezTo>
                  <a:cubicBezTo>
                    <a:pt x="156" y="764"/>
                    <a:pt x="156" y="764"/>
                    <a:pt x="156" y="764"/>
                  </a:cubicBezTo>
                  <a:cubicBezTo>
                    <a:pt x="70" y="764"/>
                    <a:pt x="0" y="694"/>
                    <a:pt x="0" y="608"/>
                  </a:cubicBezTo>
                  <a:close/>
                </a:path>
              </a:pathLst>
            </a:custGeom>
            <a:grpFill/>
            <a:ln w="44450" cap="flat">
              <a:solidFill>
                <a:schemeClr val="accent3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958930" y="2656835"/>
              <a:ext cx="1577340" cy="131386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Times New Roman" panose="02020603050405020304" pitchFamily="18" charset="0"/>
                </a:rPr>
                <a:t>First used </a:t>
              </a:r>
            </a:p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Times New Roman" panose="02020603050405020304" pitchFamily="18" charset="0"/>
                </a:rPr>
                <a:t>by </a:t>
              </a:r>
            </a:p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Times New Roman" panose="02020603050405020304" pitchFamily="18" charset="0"/>
                </a:rPr>
                <a:t>Leon Battista Alberti </a:t>
              </a:r>
            </a:p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Times New Roman" panose="02020603050405020304" pitchFamily="18" charset="0"/>
                </a:rPr>
                <a:t>in 1467.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65204" y="2590700"/>
            <a:ext cx="3114287" cy="2127106"/>
            <a:chOff x="7254939" y="2446294"/>
            <a:chExt cx="2160490" cy="1713284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4" name="Freeform 38"/>
            <p:cNvSpPr>
              <a:spLocks/>
            </p:cNvSpPr>
            <p:nvPr/>
          </p:nvSpPr>
          <p:spPr bwMode="auto">
            <a:xfrm>
              <a:off x="7254939" y="2446294"/>
              <a:ext cx="2160490" cy="1713284"/>
            </a:xfrm>
            <a:custGeom>
              <a:avLst/>
              <a:gdLst>
                <a:gd name="T0" fmla="*/ 963 w 963"/>
                <a:gd name="T1" fmla="*/ 155 h 764"/>
                <a:gd name="T2" fmla="*/ 963 w 963"/>
                <a:gd name="T3" fmla="*/ 608 h 764"/>
                <a:gd name="T4" fmla="*/ 807 w 963"/>
                <a:gd name="T5" fmla="*/ 764 h 764"/>
                <a:gd name="T6" fmla="*/ 354 w 963"/>
                <a:gd name="T7" fmla="*/ 764 h 764"/>
                <a:gd name="T8" fmla="*/ 199 w 963"/>
                <a:gd name="T9" fmla="*/ 608 h 764"/>
                <a:gd name="T10" fmla="*/ 199 w 963"/>
                <a:gd name="T11" fmla="*/ 262 h 764"/>
                <a:gd name="T12" fmla="*/ 0 w 963"/>
                <a:gd name="T13" fmla="*/ 298 h 764"/>
                <a:gd name="T14" fmla="*/ 199 w 963"/>
                <a:gd name="T15" fmla="*/ 152 h 764"/>
                <a:gd name="T16" fmla="*/ 354 w 963"/>
                <a:gd name="T17" fmla="*/ 0 h 764"/>
                <a:gd name="T18" fmla="*/ 807 w 963"/>
                <a:gd name="T19" fmla="*/ 0 h 764"/>
                <a:gd name="T20" fmla="*/ 963 w 963"/>
                <a:gd name="T21" fmla="*/ 15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3" h="764">
                  <a:moveTo>
                    <a:pt x="963" y="155"/>
                  </a:moveTo>
                  <a:cubicBezTo>
                    <a:pt x="963" y="608"/>
                    <a:pt x="963" y="608"/>
                    <a:pt x="963" y="608"/>
                  </a:cubicBezTo>
                  <a:cubicBezTo>
                    <a:pt x="963" y="694"/>
                    <a:pt x="893" y="764"/>
                    <a:pt x="807" y="764"/>
                  </a:cubicBezTo>
                  <a:cubicBezTo>
                    <a:pt x="354" y="764"/>
                    <a:pt x="354" y="764"/>
                    <a:pt x="354" y="764"/>
                  </a:cubicBezTo>
                  <a:cubicBezTo>
                    <a:pt x="269" y="764"/>
                    <a:pt x="199" y="694"/>
                    <a:pt x="199" y="608"/>
                  </a:cubicBezTo>
                  <a:cubicBezTo>
                    <a:pt x="199" y="262"/>
                    <a:pt x="199" y="262"/>
                    <a:pt x="199" y="262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1" y="68"/>
                    <a:pt x="270" y="0"/>
                    <a:pt x="354" y="0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893" y="0"/>
                    <a:pt x="963" y="70"/>
                    <a:pt x="963" y="155"/>
                  </a:cubicBezTo>
                  <a:close/>
                </a:path>
              </a:pathLst>
            </a:custGeom>
            <a:grpFill/>
            <a:ln w="44450" cap="flat">
              <a:solidFill>
                <a:schemeClr val="accent3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814918" y="2669037"/>
              <a:ext cx="1460663" cy="131386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Stronger version published </a:t>
              </a:r>
            </a:p>
            <a:p>
              <a:pPr algn="ctr" defTabSz="685800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by </a:t>
              </a:r>
            </a:p>
            <a:p>
              <a:pPr algn="ctr" defTabSz="685800">
                <a:defRPr/>
              </a:pPr>
              <a:r>
                <a:rPr lang="en-US" sz="2000" b="1" err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Bhaise</a:t>
              </a: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 De </a:t>
              </a:r>
              <a:r>
                <a:rPr lang="en-US" sz="2000" b="1" err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Vigenere</a:t>
              </a: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 in 1553.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44F38E-0C0A-C2FA-49FD-228034B3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57" y="1911494"/>
            <a:ext cx="1957762" cy="212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3CD610-7892-DF76-D810-38F16E5D78FE}"/>
              </a:ext>
            </a:extLst>
          </p:cNvPr>
          <p:cNvGrpSpPr/>
          <p:nvPr/>
        </p:nvGrpSpPr>
        <p:grpSpPr>
          <a:xfrm>
            <a:off x="4599260" y="4186983"/>
            <a:ext cx="2210260" cy="2127106"/>
            <a:chOff x="5291710" y="4316510"/>
            <a:chExt cx="1713284" cy="2160490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grpSpPr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08DEFB29-4169-2D95-9F1B-AF05C29B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710" y="4316510"/>
              <a:ext cx="1713284" cy="2160490"/>
            </a:xfrm>
            <a:custGeom>
              <a:avLst/>
              <a:gdLst>
                <a:gd name="T0" fmla="*/ 609 w 764"/>
                <a:gd name="T1" fmla="*/ 963 h 963"/>
                <a:gd name="T2" fmla="*/ 156 w 764"/>
                <a:gd name="T3" fmla="*/ 963 h 963"/>
                <a:gd name="T4" fmla="*/ 0 w 764"/>
                <a:gd name="T5" fmla="*/ 807 h 963"/>
                <a:gd name="T6" fmla="*/ 0 w 764"/>
                <a:gd name="T7" fmla="*/ 354 h 963"/>
                <a:gd name="T8" fmla="*/ 156 w 764"/>
                <a:gd name="T9" fmla="*/ 199 h 963"/>
                <a:gd name="T10" fmla="*/ 502 w 764"/>
                <a:gd name="T11" fmla="*/ 199 h 963"/>
                <a:gd name="T12" fmla="*/ 466 w 764"/>
                <a:gd name="T13" fmla="*/ 0 h 963"/>
                <a:gd name="T14" fmla="*/ 612 w 764"/>
                <a:gd name="T15" fmla="*/ 199 h 963"/>
                <a:gd name="T16" fmla="*/ 764 w 764"/>
                <a:gd name="T17" fmla="*/ 354 h 963"/>
                <a:gd name="T18" fmla="*/ 764 w 764"/>
                <a:gd name="T19" fmla="*/ 807 h 963"/>
                <a:gd name="T20" fmla="*/ 609 w 764"/>
                <a:gd name="T21" fmla="*/ 963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4" h="963">
                  <a:moveTo>
                    <a:pt x="609" y="963"/>
                  </a:moveTo>
                  <a:cubicBezTo>
                    <a:pt x="156" y="963"/>
                    <a:pt x="156" y="963"/>
                    <a:pt x="156" y="963"/>
                  </a:cubicBezTo>
                  <a:cubicBezTo>
                    <a:pt x="70" y="963"/>
                    <a:pt x="0" y="893"/>
                    <a:pt x="0" y="80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268"/>
                    <a:pt x="70" y="199"/>
                    <a:pt x="156" y="199"/>
                  </a:cubicBezTo>
                  <a:cubicBezTo>
                    <a:pt x="502" y="199"/>
                    <a:pt x="502" y="199"/>
                    <a:pt x="502" y="199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612" y="199"/>
                    <a:pt x="612" y="199"/>
                    <a:pt x="612" y="199"/>
                  </a:cubicBezTo>
                  <a:cubicBezTo>
                    <a:pt x="696" y="201"/>
                    <a:pt x="764" y="270"/>
                    <a:pt x="764" y="354"/>
                  </a:cubicBezTo>
                  <a:cubicBezTo>
                    <a:pt x="764" y="807"/>
                    <a:pt x="764" y="807"/>
                    <a:pt x="764" y="807"/>
                  </a:cubicBezTo>
                  <a:cubicBezTo>
                    <a:pt x="764" y="893"/>
                    <a:pt x="694" y="963"/>
                    <a:pt x="609" y="963"/>
                  </a:cubicBezTo>
                  <a:close/>
                </a:path>
              </a:pathLst>
            </a:custGeom>
            <a:grpFill/>
            <a:ln w="44450" cap="flat">
              <a:solidFill>
                <a:schemeClr val="accent3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68F8D0-CA4D-D5C2-B7DB-018D748E9F9A}"/>
                </a:ext>
              </a:extLst>
            </p:cNvPr>
            <p:cNvSpPr/>
            <p:nvPr/>
          </p:nvSpPr>
          <p:spPr>
            <a:xfrm>
              <a:off x="5550054" y="4945958"/>
              <a:ext cx="1196594" cy="13442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Most used cipher in the 18</a:t>
              </a:r>
              <a:r>
                <a:rPr lang="en-US" sz="2000" b="1" baseline="30000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th</a:t>
              </a:r>
              <a:r>
                <a:rPr lang="en-US" sz="2000" b="1">
                  <a:solidFill>
                    <a:prstClr val="black"/>
                  </a:solidFill>
                  <a:latin typeface="Sitka Heading" panose="02000505000000020004" pitchFamily="2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 century.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6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3401193" y="2685581"/>
            <a:ext cx="3217559" cy="3217559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92195" y="932815"/>
            <a:ext cx="4694465" cy="4694465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46935" y="3454820"/>
            <a:ext cx="2502714" cy="23273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330200" dist="3429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5727380"/>
            <a:ext cx="9144001" cy="273371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163770" y="767029"/>
            <a:ext cx="800378" cy="428506"/>
            <a:chOff x="11519694" y="-120296"/>
            <a:chExt cx="1067170" cy="571342"/>
          </a:xfrm>
        </p:grpSpPr>
        <p:sp>
          <p:nvSpPr>
            <p:cNvPr id="2" name="Flowchart: Stored Data 1"/>
            <p:cNvSpPr/>
            <p:nvPr/>
          </p:nvSpPr>
          <p:spPr>
            <a:xfrm rot="19010270">
              <a:off x="11519694" y="-120296"/>
              <a:ext cx="1067170" cy="431802"/>
            </a:xfrm>
            <a:prstGeom prst="flowChartOnlineStorag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id-ID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647229" y="112491"/>
              <a:ext cx="4209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defRPr/>
              </a:pPr>
              <a:fld id="{8579DA54-78A2-44D3-84F9-6343F6896AE5}" type="slidenum">
                <a:rPr lang="id-ID" sz="105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pPr algn="ctr" defTabSz="342900">
                  <a:defRPr/>
                </a:pPr>
                <a:t>6</a:t>
              </a:fld>
              <a:endParaRPr lang="id-ID" sz="105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Oval 5"/>
          <p:cNvSpPr>
            <a:spLocks noChangeAspect="1"/>
          </p:cNvSpPr>
          <p:nvPr/>
        </p:nvSpPr>
        <p:spPr>
          <a:xfrm>
            <a:off x="1628640" y="5788719"/>
            <a:ext cx="129600" cy="12960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732160" y="5788719"/>
            <a:ext cx="129600" cy="1296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39761" y="5788719"/>
            <a:ext cx="129600" cy="129600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37064" y="2631371"/>
            <a:ext cx="342900" cy="17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60851" y="609245"/>
            <a:ext cx="1903428" cy="1903428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040532" y="1779738"/>
            <a:ext cx="2416922" cy="19575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25906" y="1337589"/>
            <a:ext cx="2461918" cy="201739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330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803023" y="940713"/>
            <a:ext cx="261257" cy="2612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125854" y="5002286"/>
            <a:ext cx="394688" cy="394688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990507" y="4831325"/>
            <a:ext cx="445338" cy="445338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9833272" y="3557608"/>
            <a:ext cx="215605" cy="21560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01794" y="5070253"/>
            <a:ext cx="261257" cy="26125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141191" y="4893126"/>
            <a:ext cx="215605" cy="21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03199" y="1753168"/>
            <a:ext cx="18589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25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Encrypting Data with the Key</a:t>
            </a:r>
            <a:endParaRPr lang="id-ID" sz="2500">
              <a:solidFill>
                <a:prstClr val="black"/>
              </a:solidFill>
              <a:latin typeface="Sitka Heading" panose="02000505000000020004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61705" y="2327621"/>
            <a:ext cx="2017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25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Generating Specific Key</a:t>
            </a:r>
            <a:endParaRPr lang="id-ID" sz="2500" b="1">
              <a:solidFill>
                <a:prstClr val="black"/>
              </a:solidFill>
              <a:latin typeface="Sitka Heading" panose="02000505000000020004" pitchFamily="2" charset="0"/>
              <a:ea typeface="Roboto" panose="02000000000000000000" pitchFamily="2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780398" y="2694425"/>
            <a:ext cx="3041755" cy="304175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330200" dist="431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94830" y="4033573"/>
            <a:ext cx="18472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25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Decrypting Data by </a:t>
            </a:r>
          </a:p>
          <a:p>
            <a:pPr algn="ctr" defTabSz="342900">
              <a:defRPr/>
            </a:pPr>
            <a:r>
              <a:rPr lang="en-US" sz="25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Using the Key</a:t>
            </a:r>
            <a:endParaRPr lang="id-ID" sz="2500" b="1">
              <a:solidFill>
                <a:prstClr val="black"/>
              </a:solidFill>
              <a:latin typeface="Sitka Heading" panose="02000505000000020004" pitchFamily="2" charset="0"/>
              <a:ea typeface="Roboto" panose="02000000000000000000" pitchFamily="2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20204" y="3420443"/>
            <a:ext cx="276214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3300">
                <a:solidFill>
                  <a:prstClr val="black"/>
                </a:solidFill>
                <a:latin typeface="Bodoni MT Black" panose="02070A03080606020203" pitchFamily="18" charset="0"/>
                <a:ea typeface="Roboto" panose="02000000000000000000" pitchFamily="2" charset="0"/>
              </a:rPr>
              <a:t>Forming </a:t>
            </a:r>
            <a:r>
              <a:rPr lang="en-US" sz="3300" err="1">
                <a:solidFill>
                  <a:prstClr val="black"/>
                </a:solidFill>
                <a:latin typeface="Bodoni MT Black" panose="02070A03080606020203" pitchFamily="18" charset="0"/>
                <a:ea typeface="Roboto" panose="02000000000000000000" pitchFamily="2" charset="0"/>
              </a:rPr>
              <a:t>Vigenere</a:t>
            </a:r>
            <a:r>
              <a:rPr lang="en-US" sz="3300">
                <a:solidFill>
                  <a:prstClr val="black"/>
                </a:solidFill>
                <a:latin typeface="Bodoni MT Black" panose="02070A03080606020203" pitchFamily="18" charset="0"/>
                <a:ea typeface="Roboto" panose="02000000000000000000" pitchFamily="2" charset="0"/>
              </a:rPr>
              <a:t> Matrix</a:t>
            </a:r>
            <a:endParaRPr lang="id-ID" sz="3300">
              <a:solidFill>
                <a:prstClr val="black"/>
              </a:solidFill>
              <a:latin typeface="Bodoni MT Black" panose="02070A03080606020203" pitchFamily="18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C4B73-D29C-F51B-68D1-681D0A41D94C}"/>
              </a:ext>
            </a:extLst>
          </p:cNvPr>
          <p:cNvSpPr txBox="1"/>
          <p:nvPr/>
        </p:nvSpPr>
        <p:spPr>
          <a:xfrm>
            <a:off x="2170959" y="673841"/>
            <a:ext cx="7662312" cy="4908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r>
              <a:rPr lang="en-MY" sz="3500" b="1" spc="-113">
                <a:solidFill>
                  <a:prstClr val="black">
                    <a:lumMod val="65000"/>
                    <a:lumOff val="35000"/>
                  </a:prstClr>
                </a:solidFill>
                <a:latin typeface="Bodoni MT Black" panose="02070A03080606020203" pitchFamily="18" charset="0"/>
              </a:rPr>
              <a:t>Basic Steps</a:t>
            </a:r>
            <a:endParaRPr lang="en-GB" sz="3500" b="1" spc="-113">
              <a:solidFill>
                <a:prstClr val="black">
                  <a:lumMod val="65000"/>
                  <a:lumOff val="35000"/>
                </a:prst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4" grpId="0" animBg="1"/>
      <p:bldP spid="44" grpId="0"/>
      <p:bldP spid="54" grpId="0"/>
      <p:bldP spid="70" grpId="0" animBg="1"/>
      <p:bldP spid="71" grpId="0"/>
      <p:bldP spid="8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901BD-0C60-9CEE-5EF1-1460277A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C9AC12FC-AB6A-494E-0E1D-A158F8FE6CCB}"/>
              </a:ext>
            </a:extLst>
          </p:cNvPr>
          <p:cNvSpPr/>
          <p:nvPr/>
        </p:nvSpPr>
        <p:spPr>
          <a:xfrm>
            <a:off x="3401193" y="2685581"/>
            <a:ext cx="3217559" cy="3217559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70771D-80C6-408D-5F59-4C5DD172CEBA}"/>
              </a:ext>
            </a:extLst>
          </p:cNvPr>
          <p:cNvSpPr/>
          <p:nvPr/>
        </p:nvSpPr>
        <p:spPr>
          <a:xfrm>
            <a:off x="5292195" y="932815"/>
            <a:ext cx="4694465" cy="4694465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2A7C4E-F2D2-8FF6-6800-3AAB3D01F84E}"/>
              </a:ext>
            </a:extLst>
          </p:cNvPr>
          <p:cNvSpPr/>
          <p:nvPr/>
        </p:nvSpPr>
        <p:spPr>
          <a:xfrm>
            <a:off x="3238993" y="3375514"/>
            <a:ext cx="2632375" cy="22973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330200" dist="3429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57223-8442-4D75-D5D2-DD4BB32EFB8B}"/>
              </a:ext>
            </a:extLst>
          </p:cNvPr>
          <p:cNvSpPr/>
          <p:nvPr/>
        </p:nvSpPr>
        <p:spPr>
          <a:xfrm>
            <a:off x="1524000" y="5727380"/>
            <a:ext cx="9144001" cy="273371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033902-8DC7-75AC-6BA5-00BD64ED3264}"/>
              </a:ext>
            </a:extLst>
          </p:cNvPr>
          <p:cNvGrpSpPr/>
          <p:nvPr/>
        </p:nvGrpSpPr>
        <p:grpSpPr>
          <a:xfrm>
            <a:off x="10163770" y="767029"/>
            <a:ext cx="800378" cy="428506"/>
            <a:chOff x="11519694" y="-120296"/>
            <a:chExt cx="1067170" cy="571342"/>
          </a:xfrm>
        </p:grpSpPr>
        <p:sp>
          <p:nvSpPr>
            <p:cNvPr id="2" name="Flowchart: Stored Data 1">
              <a:extLst>
                <a:ext uri="{FF2B5EF4-FFF2-40B4-BE49-F238E27FC236}">
                  <a16:creationId xmlns:a16="http://schemas.microsoft.com/office/drawing/2014/main" id="{EBF34BFD-D83F-2D2B-4135-BE5EE5D99178}"/>
                </a:ext>
              </a:extLst>
            </p:cNvPr>
            <p:cNvSpPr/>
            <p:nvPr/>
          </p:nvSpPr>
          <p:spPr>
            <a:xfrm rot="19010270">
              <a:off x="11519694" y="-120296"/>
              <a:ext cx="1067170" cy="431802"/>
            </a:xfrm>
            <a:prstGeom prst="flowChartOnlineStorag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id-ID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83BCD-54A5-6C3C-799B-5AFA4E23645D}"/>
                </a:ext>
              </a:extLst>
            </p:cNvPr>
            <p:cNvSpPr txBox="1"/>
            <p:nvPr/>
          </p:nvSpPr>
          <p:spPr>
            <a:xfrm>
              <a:off x="11647229" y="112491"/>
              <a:ext cx="4209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defRPr/>
              </a:pPr>
              <a:fld id="{8579DA54-78A2-44D3-84F9-6343F6896AE5}" type="slidenum">
                <a:rPr lang="id-ID" sz="105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pPr algn="ctr" defTabSz="342900">
                  <a:defRPr/>
                </a:pPr>
                <a:t>7</a:t>
              </a:fld>
              <a:endParaRPr lang="id-ID" sz="105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A84953D-4CD1-9CBB-8E1F-719ACB3CCD0A}"/>
              </a:ext>
            </a:extLst>
          </p:cNvPr>
          <p:cNvSpPr>
            <a:spLocks noChangeAspect="1"/>
          </p:cNvSpPr>
          <p:nvPr/>
        </p:nvSpPr>
        <p:spPr>
          <a:xfrm>
            <a:off x="1628640" y="5788719"/>
            <a:ext cx="129600" cy="12960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55EAD9-FB68-264F-E090-8D315612F5D4}"/>
              </a:ext>
            </a:extLst>
          </p:cNvPr>
          <p:cNvSpPr>
            <a:spLocks noChangeAspect="1"/>
          </p:cNvSpPr>
          <p:nvPr/>
        </p:nvSpPr>
        <p:spPr>
          <a:xfrm>
            <a:off x="1732160" y="5788719"/>
            <a:ext cx="129600" cy="1296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B9A82-4A3B-3D69-60B6-3031B0093D22}"/>
              </a:ext>
            </a:extLst>
          </p:cNvPr>
          <p:cNvSpPr>
            <a:spLocks noChangeAspect="1"/>
          </p:cNvSpPr>
          <p:nvPr/>
        </p:nvSpPr>
        <p:spPr>
          <a:xfrm>
            <a:off x="1839761" y="5788719"/>
            <a:ext cx="129600" cy="129600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82AFF8-FC4E-A406-F8AB-36ED3AC28DEF}"/>
              </a:ext>
            </a:extLst>
          </p:cNvPr>
          <p:cNvSpPr/>
          <p:nvPr/>
        </p:nvSpPr>
        <p:spPr>
          <a:xfrm>
            <a:off x="2637064" y="2631371"/>
            <a:ext cx="342900" cy="17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2A984B-9C6D-7AFE-F68E-AE875CF410AF}"/>
              </a:ext>
            </a:extLst>
          </p:cNvPr>
          <p:cNvSpPr/>
          <p:nvPr/>
        </p:nvSpPr>
        <p:spPr>
          <a:xfrm>
            <a:off x="5160851" y="609245"/>
            <a:ext cx="1903428" cy="1903428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48078F-7347-AB29-FFED-378B0B99A091}"/>
              </a:ext>
            </a:extLst>
          </p:cNvPr>
          <p:cNvSpPr/>
          <p:nvPr/>
        </p:nvSpPr>
        <p:spPr>
          <a:xfrm>
            <a:off x="8106222" y="1385418"/>
            <a:ext cx="2569359" cy="23877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30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53C98A-5E01-D369-C340-93293E7A4AD4}"/>
              </a:ext>
            </a:extLst>
          </p:cNvPr>
          <p:cNvSpPr/>
          <p:nvPr/>
        </p:nvSpPr>
        <p:spPr>
          <a:xfrm>
            <a:off x="4603274" y="1354266"/>
            <a:ext cx="2199749" cy="18992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330200" dist="317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B0B933-1B32-9AE7-DEDC-1EA6C26DB706}"/>
              </a:ext>
            </a:extLst>
          </p:cNvPr>
          <p:cNvSpPr/>
          <p:nvPr/>
        </p:nvSpPr>
        <p:spPr>
          <a:xfrm>
            <a:off x="6803023" y="940713"/>
            <a:ext cx="261257" cy="2612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6299A9-440D-2C7B-0D00-68DCBC31C2EE}"/>
              </a:ext>
            </a:extLst>
          </p:cNvPr>
          <p:cNvSpPr/>
          <p:nvPr/>
        </p:nvSpPr>
        <p:spPr>
          <a:xfrm>
            <a:off x="6125854" y="5002286"/>
            <a:ext cx="394688" cy="394688"/>
          </a:xfrm>
          <a:prstGeom prst="ellipse">
            <a:avLst/>
          </a:prstGeom>
          <a:noFill/>
          <a:ln w="698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9D0549-7EC9-74D9-246F-87DDF9BECB9F}"/>
              </a:ext>
            </a:extLst>
          </p:cNvPr>
          <p:cNvSpPr/>
          <p:nvPr/>
        </p:nvSpPr>
        <p:spPr>
          <a:xfrm>
            <a:off x="8990507" y="4831325"/>
            <a:ext cx="445338" cy="445338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C26194-8550-5DD2-0287-123E044ABBBE}"/>
              </a:ext>
            </a:extLst>
          </p:cNvPr>
          <p:cNvSpPr/>
          <p:nvPr/>
        </p:nvSpPr>
        <p:spPr>
          <a:xfrm>
            <a:off x="9833272" y="3557608"/>
            <a:ext cx="215605" cy="21560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37D249-2FB4-050E-C5BD-BF8D613F8553}"/>
              </a:ext>
            </a:extLst>
          </p:cNvPr>
          <p:cNvSpPr/>
          <p:nvPr/>
        </p:nvSpPr>
        <p:spPr>
          <a:xfrm>
            <a:off x="6201794" y="5070253"/>
            <a:ext cx="261257" cy="26125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173A343-5B70-6B25-A42E-993E8900D897}"/>
              </a:ext>
            </a:extLst>
          </p:cNvPr>
          <p:cNvSpPr/>
          <p:nvPr/>
        </p:nvSpPr>
        <p:spPr>
          <a:xfrm>
            <a:off x="9141191" y="4893126"/>
            <a:ext cx="215605" cy="2156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B70D72-A213-F550-EF93-335D6C87FDBE}"/>
              </a:ext>
            </a:extLst>
          </p:cNvPr>
          <p:cNvSpPr txBox="1"/>
          <p:nvPr/>
        </p:nvSpPr>
        <p:spPr>
          <a:xfrm>
            <a:off x="4872448" y="1807960"/>
            <a:ext cx="15832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22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256 x 256 for Plain Text</a:t>
            </a:r>
            <a:endParaRPr lang="id-ID" sz="2200">
              <a:solidFill>
                <a:prstClr val="black"/>
              </a:solidFill>
              <a:latin typeface="Sitka Heading" panose="02000505000000020004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361BB9-10B9-8EE6-9B9B-41C2DA8257C5}"/>
              </a:ext>
            </a:extLst>
          </p:cNvPr>
          <p:cNvSpPr txBox="1"/>
          <p:nvPr/>
        </p:nvSpPr>
        <p:spPr>
          <a:xfrm>
            <a:off x="8429293" y="1826701"/>
            <a:ext cx="1880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 </a:t>
            </a:r>
            <a:r>
              <a:rPr lang="en-US" sz="22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Specific Serial of Data in Row and Column</a:t>
            </a:r>
            <a:endParaRPr lang="id-ID" sz="2200" b="1">
              <a:solidFill>
                <a:prstClr val="black"/>
              </a:solidFill>
              <a:latin typeface="Sitka Heading" panose="02000505000000020004" pitchFamily="2" charset="0"/>
              <a:ea typeface="Roboto" panose="020000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1A5448-CE87-0B4F-645C-1CEDAA3E51CF}"/>
              </a:ext>
            </a:extLst>
          </p:cNvPr>
          <p:cNvSpPr/>
          <p:nvPr/>
        </p:nvSpPr>
        <p:spPr>
          <a:xfrm>
            <a:off x="5780398" y="2694425"/>
            <a:ext cx="3041755" cy="30417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330200" dist="431800" dir="5400000" algn="t" rotWithShape="0">
              <a:schemeClr val="bg1">
                <a:lumMod val="6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id-ID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F103D9-8325-6F97-37B8-49B3C9B31F43}"/>
              </a:ext>
            </a:extLst>
          </p:cNvPr>
          <p:cNvSpPr txBox="1"/>
          <p:nvPr/>
        </p:nvSpPr>
        <p:spPr>
          <a:xfrm>
            <a:off x="3605450" y="3741549"/>
            <a:ext cx="18472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2200" b="1">
                <a:solidFill>
                  <a:prstClr val="black"/>
                </a:solidFill>
                <a:latin typeface="Sitka Heading" panose="02000505000000020004" pitchFamily="2" charset="0"/>
                <a:ea typeface="Roboto" panose="02000000000000000000" pitchFamily="2" charset="0"/>
              </a:rPr>
              <a:t>Data Serial to be Adjusted for Numerical 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1CE357-AF6F-D9FB-4D1B-065891D3A1B7}"/>
              </a:ext>
            </a:extLst>
          </p:cNvPr>
          <p:cNvSpPr txBox="1"/>
          <p:nvPr/>
        </p:nvSpPr>
        <p:spPr>
          <a:xfrm>
            <a:off x="5898260" y="3595442"/>
            <a:ext cx="2762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3300">
                <a:solidFill>
                  <a:prstClr val="black"/>
                </a:solidFill>
                <a:latin typeface="Bodoni MT Black" panose="02070A03080606020203" pitchFamily="18" charset="0"/>
                <a:ea typeface="Roboto" panose="02000000000000000000" pitchFamily="2" charset="0"/>
              </a:rPr>
              <a:t>Square Matrix</a:t>
            </a:r>
            <a:endParaRPr lang="id-ID" sz="3300">
              <a:solidFill>
                <a:prstClr val="black"/>
              </a:solidFill>
              <a:latin typeface="Bodoni MT Black" panose="02070A03080606020203" pitchFamily="18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974D8-4B96-3EE2-8176-F875A17FCD9F}"/>
              </a:ext>
            </a:extLst>
          </p:cNvPr>
          <p:cNvSpPr txBox="1"/>
          <p:nvPr/>
        </p:nvSpPr>
        <p:spPr>
          <a:xfrm>
            <a:off x="1732160" y="673841"/>
            <a:ext cx="8739195" cy="4908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r>
              <a:rPr lang="en-MY" sz="3500" b="1" spc="-113" err="1">
                <a:solidFill>
                  <a:prstClr val="black">
                    <a:lumMod val="65000"/>
                    <a:lumOff val="35000"/>
                  </a:prstClr>
                </a:solidFill>
                <a:latin typeface="Bodoni MT Black" panose="02070A03080606020203" pitchFamily="18" charset="0"/>
              </a:rPr>
              <a:t>Vigenere</a:t>
            </a:r>
            <a:r>
              <a:rPr lang="en-MY" sz="3500" b="1" spc="-113">
                <a:solidFill>
                  <a:prstClr val="black">
                    <a:lumMod val="65000"/>
                    <a:lumOff val="35000"/>
                  </a:prstClr>
                </a:solidFill>
                <a:latin typeface="Bodoni MT Black" panose="02070A03080606020203" pitchFamily="18" charset="0"/>
              </a:rPr>
              <a:t> Matrix</a:t>
            </a:r>
            <a:endParaRPr lang="en-GB" sz="3500" b="1" spc="-113">
              <a:solidFill>
                <a:prstClr val="black">
                  <a:lumMod val="65000"/>
                  <a:lumOff val="35000"/>
                </a:prst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2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4" grpId="0" animBg="1"/>
      <p:bldP spid="44" grpId="0"/>
      <p:bldP spid="54" grpId="0"/>
      <p:bldP spid="70" grpId="0" animBg="1"/>
      <p:bldP spid="71" grpId="0"/>
      <p:bldP spid="8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ED06-4119-45B9-7CDA-90B50728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992FFB-C18A-8FC3-6066-86C3B5485D0C}"/>
              </a:ext>
            </a:extLst>
          </p:cNvPr>
          <p:cNvSpPr txBox="1">
            <a:spLocks/>
          </p:cNvSpPr>
          <p:nvPr/>
        </p:nvSpPr>
        <p:spPr>
          <a:xfrm>
            <a:off x="5135880" y="213219"/>
            <a:ext cx="5547360" cy="3429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            </a:t>
            </a:r>
            <a:r>
              <a:rPr lang="en-US" sz="650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Mathematical</a:t>
            </a:r>
            <a:r>
              <a:rPr lang="en-US" sz="6500" u="sng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           </a:t>
            </a:r>
            <a:r>
              <a:rPr lang="en-US" sz="650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E52D38-AFD7-181C-4B6B-328E06165DF7}"/>
              </a:ext>
            </a:extLst>
          </p:cNvPr>
          <p:cNvCxnSpPr>
            <a:cxnSpLocks/>
          </p:cNvCxnSpPr>
          <p:nvPr/>
        </p:nvCxnSpPr>
        <p:spPr>
          <a:xfrm>
            <a:off x="5135880" y="3318387"/>
            <a:ext cx="6102391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D8C40A-7656-B9FC-CB4B-846DBD229897}"/>
              </a:ext>
            </a:extLst>
          </p:cNvPr>
          <p:cNvSpPr txBox="1"/>
          <p:nvPr/>
        </p:nvSpPr>
        <p:spPr>
          <a:xfrm>
            <a:off x="6096000" y="3031022"/>
            <a:ext cx="5849532" cy="1565237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defTabSz="685800">
              <a:lnSpc>
                <a:spcPct val="70000"/>
              </a:lnSpc>
              <a:defRPr/>
            </a:pPr>
            <a:endParaRPr lang="en-MY" sz="3800" b="1" spc="-113">
              <a:solidFill>
                <a:schemeClr val="accent5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defTabSz="685800">
              <a:lnSpc>
                <a:spcPct val="70000"/>
              </a:lnSpc>
              <a:defRPr/>
            </a:pPr>
            <a:r>
              <a:rPr lang="en-MY" sz="4800" b="1" spc="-113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Generate Vigenere Matrix</a:t>
            </a:r>
            <a:endParaRPr lang="en-GB" sz="4800" b="1" spc="-113">
              <a:solidFill>
                <a:schemeClr val="accent6">
                  <a:lumMod val="50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75D1F3-E025-59B8-881A-840C8B5BA135}"/>
              </a:ext>
            </a:extLst>
          </p:cNvPr>
          <p:cNvSpPr txBox="1">
            <a:spLocks/>
          </p:cNvSpPr>
          <p:nvPr/>
        </p:nvSpPr>
        <p:spPr>
          <a:xfrm>
            <a:off x="6096000" y="2096199"/>
            <a:ext cx="3932903" cy="133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u="sng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  <a:cs typeface="Aharoni" panose="02010803020104030203" pitchFamily="2" charset="-79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399406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269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Aharoni</vt:lpstr>
      <vt:lpstr>Aptos</vt:lpstr>
      <vt:lpstr>Aptos Display</vt:lpstr>
      <vt:lpstr>Arial</vt:lpstr>
      <vt:lpstr>Bodoni MT Black</vt:lpstr>
      <vt:lpstr>Calibri</vt:lpstr>
      <vt:lpstr>Calibri Light</vt:lpstr>
      <vt:lpstr>Sitka Heading</vt:lpstr>
      <vt:lpstr>Times New Roman</vt:lpstr>
      <vt:lpstr>Wingdings</vt:lpstr>
      <vt:lpstr>Office Theme</vt:lpstr>
      <vt:lpstr>1_Office Theme</vt:lpstr>
      <vt:lpstr>3_Office Theme</vt:lpstr>
      <vt:lpstr>Encryption and Decryption of Secret Data by Forming Cipher Text</vt:lpstr>
      <vt:lpstr>Introduction to Cipher Text</vt:lpstr>
      <vt:lpstr>Types of Cipher Text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Implementation in Matlab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Rifat Hassan</dc:creator>
  <cp:lastModifiedBy>Rifat Hassan</cp:lastModifiedBy>
  <cp:revision>40</cp:revision>
  <dcterms:created xsi:type="dcterms:W3CDTF">2024-12-29T05:45:54Z</dcterms:created>
  <dcterms:modified xsi:type="dcterms:W3CDTF">2024-12-29T21:43:19Z</dcterms:modified>
</cp:coreProperties>
</file>